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4" name="Google Shape;3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7" name="Google Shape;87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3" name="Google Shape;93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9" name="Google Shape;99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5" name="Google Shape;105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1" name="Google Shape;111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7" name="Google Shape;117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3" name="Google Shape;12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9" name="Google Shape;129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5" name="Google Shape;135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1" name="Google Shape;141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" name="Google Shape;39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End of lecture 6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7" name="Google Shape;147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3" name="Google Shape;153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9" name="Google Shape;159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5" name="Google Shape;165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1" name="Google Shape;171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7" name="Google Shape;177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3" name="Google Shape;183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9" name="Google Shape;189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6" name="Google Shape;196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3" name="Google Shape;203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5" name="Google Shape;45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0" name="Google Shape;210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7" name="Google Shape;217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4" name="Google Shape;224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1" name="Google Shape;231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8" name="Google Shape;238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4" name="Google Shape;244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" name="Google Shape;5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7" name="Google Shape;57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3" name="Google Shape;63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9" name="Google Shape;69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5" name="Google Shape;75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" name="Google Shape;81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 primary concern for this course is efficiency.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You might believe that faster computers make it unnecessary to be concerned with efficiency.  However…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So we need special training.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B1F6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152400" y="762000"/>
            <a:ext cx="271500" cy="47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479425" y="1184275"/>
            <a:ext cx="368400" cy="1872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folHlink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-304800" y="1111250"/>
            <a:ext cx="560400" cy="4224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1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457200" y="457200"/>
            <a:ext cx="31800" cy="105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"/>
          <p:cNvSpPr txBox="1"/>
          <p:nvPr/>
        </p:nvSpPr>
        <p:spPr>
          <a:xfrm>
            <a:off x="138112" y="1125537"/>
            <a:ext cx="8226300" cy="31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/>
        </p:nvSpPr>
        <p:spPr>
          <a:xfrm>
            <a:off x="609600" y="1524000"/>
            <a:ext cx="7848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Lecture No.07 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Structures</a:t>
            </a: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1	7	7	7,2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1	7	7	7,2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↑		7	2	49	49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1	7	7	7,2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↑		7	2	49	49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7	2	49	49,3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 to Postfix</a:t>
            </a:r>
            <a:endParaRPr/>
          </a:p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					Postfix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+ B				A B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 + 60 – 23			12 60 + 23 –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 + B)*(C – D )		A B + C D – *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↑ B * C – D + E/F		A B ↑ C*D – E F/+</a:t>
            </a:r>
            <a:endParaRPr b="0" i="0" sz="3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50" name="Google Shape;150;p23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1	7	7	7,2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↑		7	2	49	49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7	2	49	49,3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49	3	52	52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156" name="Google Shape;156;p24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-		6	5	1	1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6	5	1	1,3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8		6	5	1	1,3,8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6	5	1	1,3,8,2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/		8	2	4	1,3,4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3	4	7	1,7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1	7	7	7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1	7	7	7,2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↑		7	2	49	49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7	2	49	49,3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49	3	52	52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62" name="Google Shape;162;p25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the infix expressions ‘A+B*C’ and ‘ (A+B)*C’.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postfix versions are ‘ABC*+’ and ‘AB+C*’.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order of operands in postfix is the same as the infix.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scanning from left to right, the operand ‘A’ can be inserted into postfix expression.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68" name="Google Shape;168;p2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‘+’ cannot be inserted until its second operand has been scanned and inserted.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‘+’ has to be stored away until its proper position is found.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‘B’ is seen, it is immediately inserted into the postfix expression.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the ‘+’ be inserted now? In the case of ‘A+B*C’  cannot  because * has precedence.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74" name="Google Shape;174;p2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case of ‘(A+B)*C’, the closing parenthesis indicates that ‘+’ must be performed first.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Assume the existence of a function ‘prcd(op1,op2)’ where op1 and op2 are two operators.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Prcd(op1,op2) returns TRUE if op1 has precedence over op2, FASLE otherwise.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80" name="Google Shape;180;p2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prcd(‘*’,’+’) is TRUE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prcd(‘+’,’+’) is TRUE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prcd(‘+’,’*’) is FALSE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is the algorithm that converts infix expression to its postfix form.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infix expression is without parenthesis.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86" name="Google Shape;186;p29"/>
          <p:cNvSpPr txBox="1"/>
          <p:nvPr>
            <p:ph idx="1" type="body"/>
          </p:nvPr>
        </p:nvSpPr>
        <p:spPr>
          <a:xfrm>
            <a:off x="609600" y="1371600"/>
            <a:ext cx="82263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s;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While( not end of input )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c = next input character;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if( c is an operand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add c to postfix string;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else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while( !s.empty() &amp;&amp; prcd(s.top(),c) ){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op = s.pop();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add op to the postfix string;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s.push( c 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while( !s.empty() )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op = s.pop();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add op to postfix string;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}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92" name="Google Shape;192;p30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</p:txBody>
      </p:sp>
      <p:cxnSp>
        <p:nvCxnSpPr>
          <p:cNvPr id="193" name="Google Shape;193;p30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199" name="Google Shape;199;p31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</p:txBody>
      </p:sp>
      <p:cxnSp>
        <p:nvCxnSpPr>
          <p:cNvPr id="200" name="Google Shape;200;p31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06" name="Google Shape;206;p32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+</a:t>
            </a:r>
            <a:endParaRPr/>
          </a:p>
        </p:txBody>
      </p:sp>
      <p:cxnSp>
        <p:nvCxnSpPr>
          <p:cNvPr id="207" name="Google Shape;207;p32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Infix to Postfix</a:t>
            </a:r>
            <a:endParaRPr/>
          </a:p>
        </p:txBody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 that the postfix form an expression does not require parenthesis.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 ‘4+3*5’ and ‘(4+3)*5’. The parenthesis are not needed in the first but they are necessary in the second.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postfix forms are: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4+3*5		435*+ </a:t>
            </a:r>
            <a:b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(4+3)*5		43+5*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3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13" name="Google Shape;213;p33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AB	+ *</a:t>
            </a:r>
            <a:endParaRPr/>
          </a:p>
        </p:txBody>
      </p:sp>
      <p:cxnSp>
        <p:nvCxnSpPr>
          <p:cNvPr id="214" name="Google Shape;214;p33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4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20" name="Google Shape;220;p34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AB	+ *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		ABC	+ *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</a:t>
            </a:r>
            <a:endParaRPr/>
          </a:p>
        </p:txBody>
      </p:sp>
      <p:cxnSp>
        <p:nvCxnSpPr>
          <p:cNvPr id="221" name="Google Shape;221;p34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5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27" name="Google Shape;227;p35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AB	+ 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		ABC	+ 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ABC *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</a:t>
            </a:r>
            <a:endParaRPr/>
          </a:p>
        </p:txBody>
      </p:sp>
      <p:cxnSp>
        <p:nvCxnSpPr>
          <p:cNvPr id="228" name="Google Shape;228;p35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34" name="Google Shape;234;p36"/>
          <p:cNvSpPr txBox="1"/>
          <p:nvPr>
            <p:ph idx="1" type="body"/>
          </p:nvPr>
        </p:nvSpPr>
        <p:spPr>
          <a:xfrm>
            <a:off x="457200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Example: A + B * C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symb	postfix	stack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		A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A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		AB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*		AB	+ 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		ABC	+ *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ABC *	+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ABC * + </a:t>
            </a:r>
            <a:endParaRPr/>
          </a:p>
        </p:txBody>
      </p:sp>
      <p:cxnSp>
        <p:nvCxnSpPr>
          <p:cNvPr id="235" name="Google Shape;235;p36"/>
          <p:cNvCxnSpPr/>
          <p:nvPr/>
        </p:nvCxnSpPr>
        <p:spPr>
          <a:xfrm>
            <a:off x="838200" y="2362200"/>
            <a:ext cx="5334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41" name="Google Shape;241;p3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Handling parenthesis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an open parenthesis ‘(‘ is read, it must be pushed on the stack.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can be done by setting prcd(op,‘(‘ ) to be FALSE.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Also, prcd( ‘(‘,op ) == FALSE which ensures that an operator after ‘(‘ is pushed on the stack.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CC99"/>
              </a:buClr>
              <a:buSzPts val="320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47" name="Google Shape;247;p3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 ‘)’ is read, all operators up to the first ‘(‘ must be popped and placed in the postfix string.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this, prcd( op,’)’ ) == TRUE.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Both the ‘(‘ and the ‘)’ must be discarded: prcd( ‘(‘,’)’ ) == FALSE.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 to change line 11 of the algorithm. 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Converting Infix to Postfix</a:t>
            </a:r>
            <a:endParaRPr/>
          </a:p>
        </p:txBody>
      </p:sp>
      <p:sp>
        <p:nvSpPr>
          <p:cNvPr id="253" name="Google Shape;253;p39"/>
          <p:cNvSpPr txBox="1"/>
          <p:nvPr>
            <p:ph idx="1" type="body"/>
          </p:nvPr>
        </p:nvSpPr>
        <p:spPr>
          <a:xfrm>
            <a:off x="455612" y="14478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if( s.empty()  ||  symb != ‘)’ ) 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s.push( c );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else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s.pop(); // discard the ‘(‘ 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 ‘(‘, op ) = FALSE   for any operator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 op, ‘(’ ) = FALSE   for any operator                                   				  other than ‘(’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 op, ‘)’ ) = TRUE     for any operator </a:t>
            </a:r>
            <a:b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              other than ‘(‘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CC99"/>
              </a:buClr>
              <a:buSzPts val="2800"/>
              <a:buFont typeface="Noto Sans Symbols"/>
              <a:buNone/>
            </a:pPr>
            <a:r>
              <a:rPr b="0" i="0" lang="en-US" sz="2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prcd( ‘)’, op ) = error       for any operator.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 </a:t>
            </a:r>
            <a:endParaRPr/>
          </a:p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operator in a postfix expression refers to the previous two operands.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time we read an operand, we push it on a stack.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</a:pPr>
            <a:r>
              <a:rPr b="0" i="0" lang="en-US" sz="3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reach an operator, we pop the two operands from the top of the stack, apply the operator and push the result back on the stack.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455612" y="1600200"/>
            <a:ext cx="82263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Stack s;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while( not end of input )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 = get next element of input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if( e is an operand 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s.push( e 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else {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op2 = s.pop();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op1 = s.pop();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value = result of applying operator ‘e’ to op1 and op2;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s.push( value );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}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finalresult = s.pop();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66" name="Google Shape;66;p9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2413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rgbClr val="0B1F6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/>
          <p:nvPr>
            <p:ph type="title"/>
          </p:nvPr>
        </p:nvSpPr>
        <p:spPr>
          <a:xfrm>
            <a:off x="455612" y="365125"/>
            <a:ext cx="8226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Helvetica Neue"/>
              <a:buNone/>
            </a:pPr>
            <a:r>
              <a:rPr b="0" i="0" lang="en-US" sz="4400" u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Evaluating Postfix</a:t>
            </a:r>
            <a:endParaRPr/>
          </a:p>
        </p:txBody>
      </p:sp>
      <p:sp>
        <p:nvSpPr>
          <p:cNvPr id="84" name="Google Shape;84;p12"/>
          <p:cNvSpPr txBox="1"/>
          <p:nvPr>
            <p:ph idx="1" type="body"/>
          </p:nvPr>
        </p:nvSpPr>
        <p:spPr>
          <a:xfrm>
            <a:off x="455612" y="1600200"/>
            <a:ext cx="82263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99"/>
              </a:buClr>
              <a:buSzPts val="2000"/>
              <a:buFont typeface="Noto Sans Symbols"/>
              <a:buNone/>
            </a:pPr>
            <a:r>
              <a:rPr b="0" i="0" lang="en-US" sz="20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6 2 3 + - 3 8 2 / + * 2 ↑ 3 +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		op1	op2	value	stack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6					6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2					6,2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3					6,2,3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CC99"/>
              </a:buClr>
              <a:buSzPts val="1600"/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+		2	3	5	6,5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CC99"/>
              </a:buClr>
              <a:buSzPts val="1800"/>
              <a:buFont typeface="Noto Sans Symbols"/>
              <a:buNone/>
            </a:pPr>
            <a:r>
              <a:rPr b="1" i="0" lang="en-US" sz="18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FFFFFF"/>
      </a:dk1>
      <a:lt1>
        <a:srgbClr val="990033"/>
      </a:lt1>
      <a:dk2>
        <a:srgbClr val="FFFFFF"/>
      </a:dk2>
      <a:lt2>
        <a:srgbClr val="808080"/>
      </a:lt2>
      <a:accent1>
        <a:srgbClr val="A50021"/>
      </a:accent1>
      <a:accent2>
        <a:srgbClr val="3333CC"/>
      </a:accent2>
      <a:accent3>
        <a:srgbClr val="990033"/>
      </a:accent3>
      <a:accent4>
        <a:srgbClr val="A50021"/>
      </a:accent4>
      <a:accent5>
        <a:srgbClr val="3333CC"/>
      </a:accent5>
      <a:accent6>
        <a:srgbClr val="990033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